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9"/>
  </p:notesMasterIdLst>
  <p:handoutMasterIdLst>
    <p:handoutMasterId r:id="rId20"/>
  </p:handoutMasterIdLst>
  <p:sldIdLst>
    <p:sldId id="676" r:id="rId2"/>
    <p:sldId id="694" r:id="rId3"/>
    <p:sldId id="678" r:id="rId4"/>
    <p:sldId id="679" r:id="rId5"/>
    <p:sldId id="680" r:id="rId6"/>
    <p:sldId id="690" r:id="rId7"/>
    <p:sldId id="686" r:id="rId8"/>
    <p:sldId id="691" r:id="rId9"/>
    <p:sldId id="692" r:id="rId10"/>
    <p:sldId id="696" r:id="rId11"/>
    <p:sldId id="698" r:id="rId12"/>
    <p:sldId id="699" r:id="rId13"/>
    <p:sldId id="700" r:id="rId14"/>
    <p:sldId id="701" r:id="rId15"/>
    <p:sldId id="688" r:id="rId16"/>
    <p:sldId id="685" r:id="rId17"/>
    <p:sldId id="695" r:id="rId18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9" autoAdjust="0"/>
    <p:restoredTop sz="95768" autoAdjust="0"/>
  </p:normalViewPr>
  <p:slideViewPr>
    <p:cSldViewPr>
      <p:cViewPr varScale="1">
        <p:scale>
          <a:sx n="105" d="100"/>
          <a:sy n="105" d="100"/>
        </p:scale>
        <p:origin x="1712" y="192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noProof="0" dirty="0" smtClean="0"/>
              <a:t>Messpunkte für Verhältnis Fläche</a:t>
            </a:r>
            <a:r>
              <a:rPr lang="de-DE" sz="1600" baseline="0" noProof="0" dirty="0" smtClean="0"/>
              <a:t> – Distanz</a:t>
            </a:r>
            <a:r>
              <a:rPr lang="de-DE" sz="1600" noProof="0" dirty="0" smtClean="0"/>
              <a:t> </a:t>
            </a:r>
            <a:endParaRPr lang="de-DE" sz="1600" noProof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29360643614037"/>
          <c:y val="0.128670804254073"/>
          <c:w val="0.806593354277154"/>
          <c:h val="0.744992223086324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Fläche in pixel^2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8"/>
            <c:spPr>
              <a:noFill/>
              <a:ln w="222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forward val="1.0"/>
            <c:dispRSqr val="0"/>
            <c:dispEq val="0"/>
          </c:trendline>
          <c:xVal>
            <c:numRef>
              <c:f>Tabelle1!$A$2:$A$10</c:f>
              <c:numCache>
                <c:formatCode>General</c:formatCode>
                <c:ptCount val="9"/>
                <c:pt idx="0">
                  <c:v>115865.0</c:v>
                </c:pt>
                <c:pt idx="1">
                  <c:v>45506.0</c:v>
                </c:pt>
                <c:pt idx="2">
                  <c:v>25177.0</c:v>
                </c:pt>
                <c:pt idx="3">
                  <c:v>15557.0</c:v>
                </c:pt>
                <c:pt idx="4">
                  <c:v>10407.0</c:v>
                </c:pt>
                <c:pt idx="5">
                  <c:v>8064.0</c:v>
                </c:pt>
                <c:pt idx="6">
                  <c:v>5884.0</c:v>
                </c:pt>
                <c:pt idx="7">
                  <c:v>4672.0</c:v>
                </c:pt>
                <c:pt idx="8">
                  <c:v>3906.0</c:v>
                </c:pt>
              </c:numCache>
            </c:numRef>
          </c:xVal>
          <c:yVal>
            <c:numRef>
              <c:f>Tabelle1!$B$2:$B$10</c:f>
              <c:numCache>
                <c:formatCode>General</c:formatCode>
                <c:ptCount val="9"/>
                <c:pt idx="0">
                  <c:v>0.21</c:v>
                </c:pt>
                <c:pt idx="1">
                  <c:v>0.42</c:v>
                </c:pt>
                <c:pt idx="2">
                  <c:v>0.63</c:v>
                </c:pt>
                <c:pt idx="3">
                  <c:v>0.84</c:v>
                </c:pt>
                <c:pt idx="4">
                  <c:v>1.05</c:v>
                </c:pt>
                <c:pt idx="5">
                  <c:v>1.26</c:v>
                </c:pt>
                <c:pt idx="6">
                  <c:v>1.47</c:v>
                </c:pt>
                <c:pt idx="7">
                  <c:v>1.68</c:v>
                </c:pt>
                <c:pt idx="8">
                  <c:v>1.89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529120"/>
        <c:axId val="-2110208320"/>
      </c:scatterChart>
      <c:valAx>
        <c:axId val="-211652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smtClean="0"/>
                  <a:t>Schildfläche in pixel</a:t>
                </a:r>
                <a:r>
                  <a:rPr lang="de-DE" baseline="30000" dirty="0" smtClean="0"/>
                  <a:t>2</a:t>
                </a:r>
                <a:endParaRPr lang="de-DE" baseline="30000" dirty="0"/>
              </a:p>
            </c:rich>
          </c:tx>
          <c:layout>
            <c:manualLayout>
              <c:xMode val="edge"/>
              <c:yMode val="edge"/>
              <c:x val="0.390606225692301"/>
              <c:y val="0.9413330337033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0208320"/>
        <c:crosses val="autoZero"/>
        <c:crossBetween val="midCat"/>
      </c:valAx>
      <c:valAx>
        <c:axId val="-21102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smtClean="0"/>
                  <a:t>Distanz zum Schild in Meter</a:t>
                </a:r>
                <a:endParaRPr lang="de-D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6529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buNone/>
                <a:tabLst/>
                <a:defRPr/>
              </a:p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3789040"/>
            <a:ext cx="720149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 smtClean="0">
                <a:solidFill>
                  <a:schemeClr val="tx1"/>
                </a:solidFill>
              </a:rPr>
              <a:t>Vertiefungsaufgabe: Schildererkennung</a:t>
            </a: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Schilderkennung-Pipeline 1</a:t>
            </a:r>
            <a:endParaRPr lang="de-DE" dirty="0"/>
          </a:p>
        </p:txBody>
      </p:sp>
      <p:pic>
        <p:nvPicPr>
          <p:cNvPr id="4" name="Bild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2" y="1916832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16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1960875" y="2540207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Bild 1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67" y="1909956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18" name="Bild 1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12" y="1909956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20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155341" y="2533333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Gewinkelte Verbindung 4"/>
          <p:cNvCxnSpPr/>
          <p:nvPr/>
        </p:nvCxnSpPr>
        <p:spPr bwMode="auto">
          <a:xfrm>
            <a:off x="6444208" y="2695416"/>
            <a:ext cx="2592288" cy="1021616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Bild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9" y="4297138"/>
            <a:ext cx="1542215" cy="1542215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31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1960874" y="4916473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Bild 3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70" y="4286222"/>
            <a:ext cx="1557173" cy="1557173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33" name="Bild 3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15" y="4286222"/>
            <a:ext cx="1557173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35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155341" y="4909599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Gewinkelte Verbindung 36"/>
          <p:cNvCxnSpPr/>
          <p:nvPr/>
        </p:nvCxnSpPr>
        <p:spPr bwMode="auto">
          <a:xfrm flipV="1">
            <a:off x="6444208" y="4077072"/>
            <a:ext cx="2592288" cy="994610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77538" y="1561712"/>
            <a:ext cx="252225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>
                <a:solidFill>
                  <a:schemeClr val="tx1"/>
                </a:solidFill>
              </a:rPr>
              <a:t>Referenzbild Schild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77538" y="3902088"/>
            <a:ext cx="26662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>
                <a:solidFill>
                  <a:schemeClr val="tx1"/>
                </a:solidFill>
              </a:rPr>
              <a:t>Live Bild </a:t>
            </a:r>
            <a:r>
              <a:rPr lang="de-DE" b="1" dirty="0">
                <a:solidFill>
                  <a:schemeClr val="tx1"/>
                </a:solidFill>
              </a:rPr>
              <a:t>K</a:t>
            </a:r>
            <a:r>
              <a:rPr lang="de-DE" b="1" dirty="0" smtClean="0">
                <a:solidFill>
                  <a:schemeClr val="tx1"/>
                </a:solidFill>
              </a:rPr>
              <a:t>amera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50825" y="3474003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Rohbild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434470" y="3467128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Graustufen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616030" y="3467128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Keypoint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Detection</a:t>
            </a:r>
            <a:endParaRPr lang="de-DE" sz="1200" dirty="0" smtClean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de-DE" sz="1200" dirty="0" smtClean="0">
                <a:solidFill>
                  <a:schemeClr val="tx1"/>
                </a:solidFill>
              </a:rPr>
              <a:t>it SURF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242489" y="5850269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Rohbild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426134" y="5843394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Graustufen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4607694" y="5843394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Keypoint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Detection</a:t>
            </a:r>
            <a:r>
              <a:rPr lang="de-DE" sz="1200" dirty="0" smtClean="0">
                <a:solidFill>
                  <a:schemeClr val="tx1"/>
                </a:solidFill>
              </a:rPr>
              <a:t> mit SURF</a:t>
            </a:r>
            <a:endParaRPr lang="de-DE" dirty="0" smtClean="0">
              <a:solidFill>
                <a:schemeClr val="tx1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7020272" y="1590663"/>
            <a:ext cx="1802356" cy="463132"/>
            <a:chOff x="7020272" y="1590663"/>
            <a:chExt cx="1802356" cy="463132"/>
          </a:xfrm>
        </p:grpSpPr>
        <p:sp>
          <p:nvSpPr>
            <p:cNvPr id="9" name="Abgerundetes Rechteck 8"/>
            <p:cNvSpPr/>
            <p:nvPr/>
          </p:nvSpPr>
          <p:spPr bwMode="auto">
            <a:xfrm>
              <a:off x="7020272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Abgerundetes Rechteck 45"/>
            <p:cNvSpPr/>
            <p:nvPr/>
          </p:nvSpPr>
          <p:spPr bwMode="auto">
            <a:xfrm>
              <a:off x="7264774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Abgerundetes Rechteck 46"/>
            <p:cNvSpPr/>
            <p:nvPr/>
          </p:nvSpPr>
          <p:spPr bwMode="auto">
            <a:xfrm>
              <a:off x="7509276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Abgerundetes Rechteck 48"/>
            <p:cNvSpPr/>
            <p:nvPr/>
          </p:nvSpPr>
          <p:spPr bwMode="auto">
            <a:xfrm>
              <a:off x="7020272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Abgerundetes Rechteck 49"/>
            <p:cNvSpPr/>
            <p:nvPr/>
          </p:nvSpPr>
          <p:spPr bwMode="auto">
            <a:xfrm>
              <a:off x="7264774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Abgerundetes Rechteck 50"/>
            <p:cNvSpPr/>
            <p:nvPr/>
          </p:nvSpPr>
          <p:spPr bwMode="auto">
            <a:xfrm>
              <a:off x="7509276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winkelte Verbindung 12"/>
            <p:cNvCxnSpPr>
              <a:stCxn id="47" idx="3"/>
            </p:cNvCxnSpPr>
            <p:nvPr/>
          </p:nvCxnSpPr>
          <p:spPr bwMode="auto">
            <a:xfrm>
              <a:off x="7725300" y="1698675"/>
              <a:ext cx="264566" cy="78016"/>
            </a:xfrm>
            <a:prstGeom prst="bentConnector3">
              <a:avLst/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Abgerundetes Rechteck 51"/>
            <p:cNvSpPr/>
            <p:nvPr/>
          </p:nvSpPr>
          <p:spPr bwMode="auto">
            <a:xfrm>
              <a:off x="7989866" y="1714217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Abgerundetes Rechteck 52"/>
            <p:cNvSpPr/>
            <p:nvPr/>
          </p:nvSpPr>
          <p:spPr bwMode="auto">
            <a:xfrm>
              <a:off x="8278976" y="171403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Abgerundetes Rechteck 53"/>
            <p:cNvSpPr/>
            <p:nvPr/>
          </p:nvSpPr>
          <p:spPr bwMode="auto">
            <a:xfrm>
              <a:off x="8568086" y="171387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Gewinkelte Verbindung 5"/>
            <p:cNvCxnSpPr>
              <a:stCxn id="51" idx="3"/>
            </p:cNvCxnSpPr>
            <p:nvPr/>
          </p:nvCxnSpPr>
          <p:spPr bwMode="auto">
            <a:xfrm flipV="1">
              <a:off x="7725300" y="1877302"/>
              <a:ext cx="262060" cy="68481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Abgerundetes Rechteck 6"/>
          <p:cNvSpPr/>
          <p:nvPr/>
        </p:nvSpPr>
        <p:spPr bwMode="auto">
          <a:xfrm>
            <a:off x="6948264" y="1518764"/>
            <a:ext cx="1039096" cy="585583"/>
          </a:xfrm>
          <a:prstGeom prst="roundRect">
            <a:avLst/>
          </a:prstGeom>
          <a:solidFill>
            <a:schemeClr val="accent2">
              <a:alpha val="38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Schilderkennung-Pipeline 2</a:t>
            </a:r>
          </a:p>
        </p:txBody>
      </p:sp>
      <p:pic>
        <p:nvPicPr>
          <p:cNvPr id="17" name="Bild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0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20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2662233" y="3764347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935763" y="3748302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Gewinkelte Verbindung 4"/>
          <p:cNvCxnSpPr/>
          <p:nvPr/>
        </p:nvCxnSpPr>
        <p:spPr bwMode="auto">
          <a:xfrm>
            <a:off x="-422972" y="2713088"/>
            <a:ext cx="1106540" cy="1021616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Gewinkelte Verbindung 36"/>
          <p:cNvCxnSpPr/>
          <p:nvPr/>
        </p:nvCxnSpPr>
        <p:spPr bwMode="auto">
          <a:xfrm flipV="1">
            <a:off x="-422972" y="4094744"/>
            <a:ext cx="1106540" cy="994610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72830" y="4648708"/>
            <a:ext cx="1818785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Übereinstimmungen finden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3177928" y="4656563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</a:rPr>
              <a:t>Übereinstimmungen filtern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5309090" y="4648087"/>
            <a:ext cx="1818785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</a:rPr>
              <a:t>Berechne Schildfläche und Distanz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9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7209293" y="3796194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524328" y="3647666"/>
            <a:ext cx="1728192" cy="6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1" dirty="0" err="1" smtClean="0">
                <a:solidFill>
                  <a:schemeClr val="tx1"/>
                </a:solidFill>
              </a:rPr>
              <a:t>Rostopic</a:t>
            </a:r>
            <a:r>
              <a:rPr lang="de-DE" sz="1200" b="1" dirty="0" smtClean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de-DE" sz="1200" dirty="0" err="1" smtClean="0">
                <a:solidFill>
                  <a:schemeClr val="tx1"/>
                </a:solidFill>
              </a:rPr>
              <a:t>Stop</a:t>
            </a:r>
            <a:r>
              <a:rPr lang="de-DE" sz="1200" dirty="0">
                <a:solidFill>
                  <a:schemeClr val="tx1"/>
                </a:solidFill>
              </a:rPr>
              <a:t>-</a:t>
            </a:r>
            <a:r>
              <a:rPr lang="de-DE" sz="1200" dirty="0" smtClean="0">
                <a:solidFill>
                  <a:schemeClr val="tx1"/>
                </a:solidFill>
              </a:rPr>
              <a:t>Schild gefunden</a:t>
            </a:r>
          </a:p>
          <a:p>
            <a:pPr algn="l"/>
            <a:r>
              <a:rPr lang="de-DE" sz="1200" dirty="0" smtClean="0">
                <a:solidFill>
                  <a:schemeClr val="tx1"/>
                </a:solidFill>
              </a:rPr>
              <a:t>Distanz: 0,77m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15" name="Bild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23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16" name="Bild 1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53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grpSp>
        <p:nvGrpSpPr>
          <p:cNvPr id="18" name="Gruppierung 17"/>
          <p:cNvGrpSpPr/>
          <p:nvPr/>
        </p:nvGrpSpPr>
        <p:grpSpPr>
          <a:xfrm>
            <a:off x="7020272" y="1590663"/>
            <a:ext cx="1802356" cy="463132"/>
            <a:chOff x="7020272" y="1590663"/>
            <a:chExt cx="1802356" cy="46313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7020272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Abgerundetes Rechteck 21"/>
            <p:cNvSpPr/>
            <p:nvPr/>
          </p:nvSpPr>
          <p:spPr bwMode="auto">
            <a:xfrm>
              <a:off x="7264774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Abgerundetes Rechteck 22"/>
            <p:cNvSpPr/>
            <p:nvPr/>
          </p:nvSpPr>
          <p:spPr bwMode="auto">
            <a:xfrm>
              <a:off x="7509276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 bwMode="auto">
            <a:xfrm>
              <a:off x="7020272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 bwMode="auto">
            <a:xfrm>
              <a:off x="7264774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Abgerundetes Rechteck 25"/>
            <p:cNvSpPr/>
            <p:nvPr/>
          </p:nvSpPr>
          <p:spPr bwMode="auto">
            <a:xfrm>
              <a:off x="7509276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Gewinkelte Verbindung 26"/>
            <p:cNvCxnSpPr/>
            <p:nvPr/>
          </p:nvCxnSpPr>
          <p:spPr bwMode="auto">
            <a:xfrm>
              <a:off x="7725300" y="1698675"/>
              <a:ext cx="264566" cy="78016"/>
            </a:xfrm>
            <a:prstGeom prst="bentConnector3">
              <a:avLst/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Abgerundetes Rechteck 27"/>
            <p:cNvSpPr/>
            <p:nvPr/>
          </p:nvSpPr>
          <p:spPr bwMode="auto">
            <a:xfrm>
              <a:off x="7989866" y="1714217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Abgerundetes Rechteck 29"/>
            <p:cNvSpPr/>
            <p:nvPr/>
          </p:nvSpPr>
          <p:spPr bwMode="auto">
            <a:xfrm>
              <a:off x="8278976" y="171403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Abgerundetes Rechteck 30"/>
            <p:cNvSpPr/>
            <p:nvPr/>
          </p:nvSpPr>
          <p:spPr bwMode="auto">
            <a:xfrm>
              <a:off x="8568086" y="171387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Gewinkelte Verbindung 31"/>
            <p:cNvCxnSpPr/>
            <p:nvPr/>
          </p:nvCxnSpPr>
          <p:spPr bwMode="auto">
            <a:xfrm flipV="1">
              <a:off x="7725300" y="1877302"/>
              <a:ext cx="262060" cy="68481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" name="Abgerundetes Rechteck 32"/>
          <p:cNvSpPr/>
          <p:nvPr/>
        </p:nvSpPr>
        <p:spPr bwMode="auto">
          <a:xfrm>
            <a:off x="7823565" y="1513895"/>
            <a:ext cx="1039096" cy="585583"/>
          </a:xfrm>
          <a:prstGeom prst="roundRect">
            <a:avLst/>
          </a:prstGeom>
          <a:solidFill>
            <a:schemeClr val="accent2">
              <a:alpha val="38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Distanz zum Schild berechnen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224608"/>
          </a:xfrm>
        </p:spPr>
        <p:txBody>
          <a:bodyPr/>
          <a:lstStyle/>
          <a:p>
            <a:r>
              <a:rPr lang="de-DE" dirty="0" smtClean="0"/>
              <a:t>Problem: Tiefenbild der Kinect kostet zu viele Ressourcen</a:t>
            </a:r>
          </a:p>
          <a:p>
            <a:r>
              <a:rPr lang="de-DE" dirty="0" smtClean="0"/>
              <a:t>Lösung: Distanz anhand der Schildfläche berechnen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/>
          </p:nvPr>
        </p:nvGraphicFramePr>
        <p:xfrm>
          <a:off x="250825" y="2492896"/>
          <a:ext cx="5545311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659563" y="3421661"/>
            <a:ext cx="252028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Regressionsanalyse:</a:t>
            </a:r>
          </a:p>
          <a:p>
            <a:pPr algn="l"/>
            <a:r>
              <a:rPr lang="de-DE" dirty="0" smtClean="0">
                <a:solidFill>
                  <a:schemeClr val="tx1"/>
                </a:solidFill>
              </a:rPr>
              <a:t>Potenzfunktion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5731571" y="4212595"/>
                <a:ext cx="3129882" cy="260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𝑑𝑖𝑠𝑡𝑎𝑛𝑧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=385 × 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ä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𝑐h𝑒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−0,6385</m:t>
                          </m:r>
                        </m:sup>
                      </m:sSup>
                    </m:oMath>
                  </m:oMathPara>
                </a14:m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71" y="4212595"/>
                <a:ext cx="3129882" cy="260521"/>
              </a:xfrm>
              <a:prstGeom prst="rect">
                <a:avLst/>
              </a:prstGeom>
              <a:blipFill rotWithShape="0">
                <a:blip r:embed="rId3"/>
                <a:stretch>
                  <a:fillRect l="-2140" t="-9302" b="-441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Erkannte Schilder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8" y="1916832"/>
            <a:ext cx="1249551" cy="162191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8" y="1875864"/>
            <a:ext cx="1281114" cy="166288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51720" y="2295172"/>
            <a:ext cx="1944216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Geschwindigkeit verringern auf 1km/h für 10s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155673" y="4725078"/>
            <a:ext cx="201622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Auf die andere Spur wechseln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300192" y="2397381"/>
            <a:ext cx="230425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Auf Höhe des Schildes 2s anhalten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0" y="4099150"/>
            <a:ext cx="1340258" cy="17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(Farbbild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=""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=""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(Querabweichung)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=""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00034" y="3286124"/>
            <a:ext cx="3155031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Belichtungsprobleme </a:t>
            </a:r>
          </a:p>
          <a:p>
            <a:pPr algn="l">
              <a:buFont typeface="Wingdings"/>
              <a:buChar char="à"/>
            </a:pP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Freenect</a:t>
            </a:r>
            <a:r>
              <a:rPr lang="de-DE" dirty="0" smtClean="0">
                <a:solidFill>
                  <a:schemeClr val="tx1"/>
                </a:solidFill>
              </a:rPr>
              <a:t> Update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  <a:sym typeface="Wingdings" pitchFamily="2" charset="2"/>
              </a:rPr>
              <a:t> Kinect2_Bridge modifiziert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=""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=""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=""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=""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=""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=""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=""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 smtClean="0"/>
              <a:t>PID-Regelungsansatz   </a:t>
            </a:r>
            <a:br>
              <a:rPr lang="de-DE" dirty="0" smtClean="0"/>
            </a:br>
            <a:r>
              <a:rPr lang="de-DE" dirty="0" smtClean="0"/>
              <a:t>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pPr>
              <a:buNone/>
            </a:pPr>
            <a:endParaRPr lang="de-DE" altLang="zh-CN" dirty="0" smtClean="0"/>
          </a:p>
          <a:p>
            <a:pPr>
              <a:buFont typeface="Wingdings"/>
              <a:buChar char="à"/>
            </a:pPr>
            <a:r>
              <a:rPr lang="de-DE" altLang="zh-CN" dirty="0" smtClean="0">
                <a:sym typeface="Wingdings" pitchFamily="2" charset="2"/>
              </a:rPr>
              <a:t>Funktioniert im Idealfall sehr gut wegen Parametertuning</a:t>
            </a:r>
          </a:p>
          <a:p>
            <a:pPr>
              <a:buNone/>
            </a:pPr>
            <a:r>
              <a:rPr lang="de-DE" altLang="zh-CN" dirty="0" smtClean="0"/>
              <a:t>Problematisch bei: Bildrateneinbruch, anderen Geschwindigkeiten</a:t>
            </a:r>
            <a:endParaRPr lang="de-DE" altLang="zh-CN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928662" y="3143248"/>
            <a:ext cx="5101253" cy="2143438"/>
            <a:chOff x="838899" y="3541513"/>
            <a:chExt cx="5101253" cy="2143438"/>
          </a:xfrm>
        </p:grpSpPr>
        <p:sp>
          <p:nvSpPr>
            <p:cNvPr id="11" name="任意多边形: 形状 10">
              <a:extLst>
                <a:ext uri="{FF2B5EF4-FFF2-40B4-BE49-F238E27FC236}">
                  <a16:creationId xmlns="" xmlns:a16="http://schemas.microsoft.com/office/drawing/2014/main" id="{900F67AD-FF38-4221-8528-26FBE5295370}"/>
                </a:ext>
              </a:extLst>
            </p:cNvPr>
            <p:cNvSpPr/>
            <p:nvPr/>
          </p:nvSpPr>
          <p:spPr bwMode="auto">
            <a:xfrm>
              <a:off x="838899" y="3624044"/>
              <a:ext cx="1904853" cy="1946246"/>
            </a:xfrm>
            <a:custGeom>
              <a:avLst/>
              <a:gdLst>
                <a:gd name="connsiteX0" fmla="*/ 1518407 w 1904853"/>
                <a:gd name="connsiteY0" fmla="*/ 0 h 1946246"/>
                <a:gd name="connsiteX1" fmla="*/ 1803633 w 1904853"/>
                <a:gd name="connsiteY1" fmla="*/ 696286 h 1946246"/>
                <a:gd name="connsiteX2" fmla="*/ 0 w 1904853"/>
                <a:gd name="connsiteY2" fmla="*/ 1946246 h 19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4853" h="1946246">
                  <a:moveTo>
                    <a:pt x="1518407" y="0"/>
                  </a:moveTo>
                  <a:cubicBezTo>
                    <a:pt x="1787554" y="185956"/>
                    <a:pt x="2056701" y="371912"/>
                    <a:pt x="1803633" y="696286"/>
                  </a:cubicBezTo>
                  <a:cubicBezTo>
                    <a:pt x="1550565" y="1020660"/>
                    <a:pt x="775282" y="1483453"/>
                    <a:pt x="0" y="1946246"/>
                  </a:cubicBezTo>
                </a:path>
              </a:pathLst>
            </a:cu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657041" y="3541513"/>
              <a:ext cx="3283111" cy="2143438"/>
              <a:chOff x="2657041" y="3541513"/>
              <a:chExt cx="3283111" cy="2143438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="" xmlns:a16="http://schemas.microsoft.com/office/drawing/2014/main" id="{A01E0314-B04F-4ED7-83D7-93BF1339AD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24719" y="3556932"/>
                <a:ext cx="915433" cy="20323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任意多边形: 形状 12">
                <a:extLst>
                  <a:ext uri="{FF2B5EF4-FFF2-40B4-BE49-F238E27FC236}">
                    <a16:creationId xmlns="" xmlns:a16="http://schemas.microsoft.com/office/drawing/2014/main" id="{23A43E4F-08C6-4161-A953-A71CE9BEFAD0}"/>
                  </a:ext>
                </a:extLst>
              </p:cNvPr>
              <p:cNvSpPr/>
              <p:nvPr/>
            </p:nvSpPr>
            <p:spPr bwMode="auto">
              <a:xfrm>
                <a:off x="3942826" y="3556932"/>
                <a:ext cx="1895912" cy="2072081"/>
              </a:xfrm>
              <a:custGeom>
                <a:avLst/>
                <a:gdLst>
                  <a:gd name="connsiteX0" fmla="*/ 1895912 w 1895912"/>
                  <a:gd name="connsiteY0" fmla="*/ 2072081 h 2072081"/>
                  <a:gd name="connsiteX1" fmla="*/ 1585519 w 1895912"/>
                  <a:gd name="connsiteY1" fmla="*/ 1367406 h 2072081"/>
                  <a:gd name="connsiteX2" fmla="*/ 1006679 w 1895912"/>
                  <a:gd name="connsiteY2" fmla="*/ 645952 h 2072081"/>
                  <a:gd name="connsiteX3" fmla="*/ 0 w 1895912"/>
                  <a:gd name="connsiteY3" fmla="*/ 0 h 207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5912" h="2072081">
                    <a:moveTo>
                      <a:pt x="1895912" y="2072081"/>
                    </a:moveTo>
                    <a:cubicBezTo>
                      <a:pt x="1814818" y="1838587"/>
                      <a:pt x="1733724" y="1605094"/>
                      <a:pt x="1585519" y="1367406"/>
                    </a:cubicBezTo>
                    <a:cubicBezTo>
                      <a:pt x="1437314" y="1129718"/>
                      <a:pt x="1270932" y="873853"/>
                      <a:pt x="1006679" y="645952"/>
                    </a:cubicBezTo>
                    <a:cubicBezTo>
                      <a:pt x="742426" y="418051"/>
                      <a:pt x="371213" y="209025"/>
                      <a:pt x="0" y="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="" xmlns:a16="http://schemas.microsoft.com/office/drawing/2014/main" id="{345C868C-F977-45AC-BEEC-5A992872E2B7}"/>
                  </a:ext>
                </a:extLst>
              </p:cNvPr>
              <p:cNvCxnSpPr/>
              <p:nvPr/>
            </p:nvCxnSpPr>
            <p:spPr bwMode="auto">
              <a:xfrm>
                <a:off x="4016607" y="3541513"/>
                <a:ext cx="100811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箭头连接符 7">
                <a:extLst>
                  <a:ext uri="{FF2B5EF4-FFF2-40B4-BE49-F238E27FC236}">
                    <a16:creationId xmlns="" xmlns:a16="http://schemas.microsoft.com/office/drawing/2014/main" id="{ED8C604E-F605-437D-8D5D-B170FD6224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41467" y="3717032"/>
                <a:ext cx="749098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>
                <a:extLst>
                  <a:ext uri="{FF2B5EF4-FFF2-40B4-BE49-F238E27FC236}">
                    <a16:creationId xmlns="" xmlns:a16="http://schemas.microsoft.com/office/drawing/2014/main" id="{A6026CF3-F584-439B-9926-1D0E0BFA93B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16016" y="3933056"/>
                <a:ext cx="504056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>
                <a:extLst>
                  <a:ext uri="{FF2B5EF4-FFF2-40B4-BE49-F238E27FC236}">
                    <a16:creationId xmlns="" xmlns:a16="http://schemas.microsoft.com/office/drawing/2014/main" id="{C17B2DFB-8F03-47BC-B973-747782EB5F23}"/>
                  </a:ext>
                </a:extLst>
              </p:cNvPr>
              <p:cNvCxnSpPr/>
              <p:nvPr/>
            </p:nvCxnSpPr>
            <p:spPr bwMode="auto">
              <a:xfrm>
                <a:off x="4967716" y="4149080"/>
                <a:ext cx="360040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箭头连接符 14">
                <a:extLst>
                  <a:ext uri="{FF2B5EF4-FFF2-40B4-BE49-F238E27FC236}">
                    <a16:creationId xmlns="" xmlns:a16="http://schemas.microsoft.com/office/drawing/2014/main" id="{65A568C1-D151-4F91-ACC4-935134F41D82}"/>
                  </a:ext>
                </a:extLst>
              </p:cNvPr>
              <p:cNvCxnSpPr/>
              <p:nvPr/>
            </p:nvCxnSpPr>
            <p:spPr bwMode="auto">
              <a:xfrm>
                <a:off x="5148064" y="4365104"/>
                <a:ext cx="28803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箭头连接符 16">
                <a:extLst>
                  <a:ext uri="{FF2B5EF4-FFF2-40B4-BE49-F238E27FC236}">
                    <a16:creationId xmlns="" xmlns:a16="http://schemas.microsoft.com/office/drawing/2014/main" id="{86A2111A-FA07-48A8-AB7C-FC78059A082A}"/>
                  </a:ext>
                </a:extLst>
              </p:cNvPr>
              <p:cNvCxnSpPr/>
              <p:nvPr/>
            </p:nvCxnSpPr>
            <p:spPr bwMode="auto">
              <a:xfrm>
                <a:off x="5327756" y="4592972"/>
                <a:ext cx="21635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="" xmlns:a16="http://schemas.microsoft.com/office/drawing/2014/main" id="{00D747F4-7F34-4D71-8564-1DBF380CE9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57041" y="3547103"/>
                <a:ext cx="1014065" cy="204213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箭头: 右 19">
                <a:extLst>
                  <a:ext uri="{FF2B5EF4-FFF2-40B4-BE49-F238E27FC236}">
                    <a16:creationId xmlns="" xmlns:a16="http://schemas.microsoft.com/office/drawing/2014/main" id="{53033525-E74E-4106-BAB7-4B153EC242EF}"/>
                  </a:ext>
                </a:extLst>
              </p:cNvPr>
              <p:cNvSpPr/>
              <p:nvPr/>
            </p:nvSpPr>
            <p:spPr bwMode="auto">
              <a:xfrm rot="16200000">
                <a:off x="3934855" y="4795696"/>
                <a:ext cx="1008112" cy="770397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="" xmlns:a16="http://schemas.microsoft.com/office/drawing/2014/main" id="{F6D1B18C-D669-4DBF-A984-4C06C62C3B3E}"/>
                  </a:ext>
                </a:extLst>
              </p:cNvPr>
              <p:cNvSpPr/>
              <p:nvPr/>
            </p:nvSpPr>
            <p:spPr bwMode="auto">
              <a:xfrm rot="14630582">
                <a:off x="3861628" y="3850246"/>
                <a:ext cx="749098" cy="400073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ist, d.h.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QP Formulierung [1] robust lösbar (z.B. </a:t>
            </a:r>
            <a:r>
              <a:rPr lang="de-DE" dirty="0" err="1" smtClean="0">
                <a:sym typeface="Wingdings" panose="05000000000000000000" pitchFamily="2" charset="2"/>
              </a:rPr>
              <a:t>Goldfarb</a:t>
            </a:r>
            <a:r>
              <a:rPr lang="de-DE" dirty="0" smtClean="0">
                <a:sym typeface="Wingdings" panose="05000000000000000000" pitchFamily="2" charset="2"/>
              </a:rPr>
              <a:t>-</a:t>
            </a:r>
            <a:r>
              <a:rPr lang="de-DE" dirty="0" err="1" smtClean="0">
                <a:sym typeface="Wingdings" panose="05000000000000000000" pitchFamily="2" charset="2"/>
              </a:rPr>
              <a:t>Idnani</a:t>
            </a:r>
            <a:r>
              <a:rPr lang="de-DE" dirty="0" smtClean="0">
                <a:sym typeface="Wingdings" panose="05000000000000000000" pitchFamily="2" charset="2"/>
              </a:rPr>
              <a:t>-Methode [2])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gegenüber niedrigen Bildraten (z.B. bei hoher Auslastung)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beachtet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214282" y="5643578"/>
            <a:ext cx="8143932" cy="95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chemeClr val="tx1"/>
                </a:solidFill>
              </a:rPr>
              <a:t> [1]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Bemporad</a:t>
            </a:r>
            <a:r>
              <a:rPr lang="en-US" sz="1200" dirty="0" smtClean="0">
                <a:solidFill>
                  <a:schemeClr val="tx1"/>
                </a:solidFill>
              </a:rPr>
              <a:t>, Alberto, and Manfred </a:t>
            </a:r>
            <a:r>
              <a:rPr lang="en-US" sz="1200" dirty="0" err="1" smtClean="0">
                <a:solidFill>
                  <a:schemeClr val="tx1"/>
                </a:solidFill>
              </a:rPr>
              <a:t>Morari</a:t>
            </a:r>
            <a:r>
              <a:rPr lang="en-US" sz="1200" dirty="0" smtClean="0">
                <a:solidFill>
                  <a:schemeClr val="tx1"/>
                </a:solidFill>
              </a:rPr>
              <a:t>. "Robust model predictive control: A survey." </a:t>
            </a:r>
            <a:r>
              <a:rPr lang="en-US" sz="1200" i="1" dirty="0" smtClean="0">
                <a:solidFill>
                  <a:schemeClr val="tx1"/>
                </a:solidFill>
              </a:rPr>
              <a:t>Robustness in identification and control</a:t>
            </a:r>
            <a:r>
              <a:rPr lang="en-US" sz="1200" dirty="0" smtClean="0">
                <a:solidFill>
                  <a:schemeClr val="tx1"/>
                </a:solidFill>
              </a:rPr>
              <a:t>. Springer, London, 1999. 207-226.</a:t>
            </a:r>
          </a:p>
          <a:p>
            <a:r>
              <a:rPr lang="en-US" sz="1200" baseline="30000" dirty="0" smtClean="0">
                <a:solidFill>
                  <a:schemeClr val="tx1"/>
                </a:solidFill>
              </a:rPr>
              <a:t>[2]</a:t>
            </a:r>
            <a:r>
              <a:rPr lang="en-US" sz="1200" dirty="0" smtClean="0">
                <a:solidFill>
                  <a:schemeClr val="tx1"/>
                </a:solidFill>
              </a:rPr>
              <a:t> Goldfarb, Donald, and Ashok </a:t>
            </a:r>
            <a:r>
              <a:rPr lang="en-US" sz="1200" dirty="0" err="1" smtClean="0">
                <a:solidFill>
                  <a:schemeClr val="tx1"/>
                </a:solidFill>
              </a:rPr>
              <a:t>Idnani</a:t>
            </a:r>
            <a:r>
              <a:rPr lang="en-US" sz="1200" dirty="0" smtClean="0">
                <a:solidFill>
                  <a:schemeClr val="tx1"/>
                </a:solidFill>
              </a:rPr>
              <a:t>. "A numerically stable dual method for solving strictly convex quadratic programs." </a:t>
            </a:r>
            <a:r>
              <a:rPr lang="en-US" sz="1200" i="1" dirty="0" smtClean="0">
                <a:solidFill>
                  <a:schemeClr val="tx1"/>
                </a:solidFill>
              </a:rPr>
              <a:t>Mathematical programming</a:t>
            </a:r>
            <a:r>
              <a:rPr lang="en-US" sz="1200" dirty="0" smtClean="0">
                <a:solidFill>
                  <a:schemeClr val="tx1"/>
                </a:solidFill>
              </a:rPr>
              <a:t> 27.1 (1983): 1-33.</a:t>
            </a:r>
          </a:p>
          <a:p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1" name="Grafik 1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42909" y="2214553"/>
            <a:ext cx="7532629" cy="644652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3357562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Vorverarbeitung + 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Teilbilder unterteilen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Maxima der Spaltenhistogramme der Teilbilder = erkannter Linienpunkt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 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=""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3332157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=""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048573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=""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1615741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=""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90365" y="358118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80241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3717046" y="55863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688447" y="473833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3694547" y="55355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502576" y="390557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494413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833973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2181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578270" y="412159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1985982" y="412159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=""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197594" y="494413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53"/>
          <p:cNvSpPr/>
          <p:nvPr/>
        </p:nvSpPr>
        <p:spPr bwMode="auto">
          <a:xfrm>
            <a:off x="2000232" y="5572140"/>
            <a:ext cx="451130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rapezoid 24"/>
          <p:cNvSpPr/>
          <p:nvPr/>
        </p:nvSpPr>
        <p:spPr bwMode="auto">
          <a:xfrm flipV="1">
            <a:off x="1142976" y="3571876"/>
            <a:ext cx="6643734" cy="2786082"/>
          </a:xfrm>
          <a:prstGeom prst="trapezoid">
            <a:avLst>
              <a:gd name="adj" fmla="val 517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2428868"/>
            <a:ext cx="7707250" cy="3857652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Quadratisches Polynom x(y) </a:t>
            </a:r>
            <a:r>
              <a:rPr lang="de-DE" dirty="0" smtClean="0">
                <a:sym typeface="Wingdings" pitchFamily="2" charset="2"/>
              </a:rPr>
              <a:t> extrapoliert die Querauslenkung  instabil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Gerade zum ersten </a:t>
            </a:r>
            <a:r>
              <a:rPr lang="de-DE" dirty="0" err="1" smtClean="0"/>
              <a:t>Wegpunkt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keine Extrapolation  stabiler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Features und 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20" y="1714488"/>
            <a:ext cx="8640763" cy="496887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Nur bis 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r>
              <a:rPr lang="de-DE" dirty="0" smtClean="0"/>
              <a:t>Modellmängel, z.B. Servolenkung, </a:t>
            </a:r>
            <a:r>
              <a:rPr lang="de-DE" dirty="0" err="1" smtClean="0"/>
              <a:t>Linearisierung</a:t>
            </a:r>
            <a:r>
              <a:rPr lang="de-DE" dirty="0" smtClean="0"/>
              <a:t>, Querauslenkung</a:t>
            </a:r>
            <a:endParaRPr lang="de-DE" dirty="0"/>
          </a:p>
          <a:p>
            <a:r>
              <a:rPr lang="de-DE" dirty="0" err="1" smtClean="0"/>
              <a:t>Instationäre</a:t>
            </a:r>
            <a:r>
              <a:rPr lang="de-DE" dirty="0" smtClean="0"/>
              <a:t> Solltrajektorie (insbesondere wegen </a:t>
            </a:r>
            <a:r>
              <a:rPr lang="de-DE" dirty="0"/>
              <a:t>Bildrotation</a:t>
            </a:r>
            <a:r>
              <a:rPr lang="de-DE" dirty="0" smtClean="0"/>
              <a:t>)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8032499" cy="369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/>
        </p:nvSpPr>
        <p:spPr bwMode="auto">
          <a:xfrm>
            <a:off x="571472" y="1857364"/>
            <a:ext cx="1071570" cy="5715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,955"/>
  <p:tag name="ORIGINALWIDTH" val="4232,471"/>
  <p:tag name="LATEXADDIN" val="\documentclass{article}&#10;\usepackage{amsmath}&#10;\pagestyle{empty}&#10;\begin{document}&#10;&#10;\begin{align*}&#10; \min_u f(x,u) &amp;=&#10; \sum_{t=0}^{n} (x_i - x_{ref,i})^TQ(x_i - x_{ref,i}) + \sum_{t=0}^{n-1} (u_i - u_{ref,i})^TP(u_i - u_{ref,i})&#10;\end{align*}&#10;&#10;&#10;\end{document}"/>
  <p:tag name="IGUANATEXSIZE" val="20"/>
  <p:tag name="IGUANATEXCURSOR" val="10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447</Words>
  <Application>Microsoft Macintosh PowerPoint</Application>
  <PresentationFormat>Bildschirmpräsentation (4:3)</PresentationFormat>
  <Paragraphs>145</Paragraphs>
  <Slides>17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Cambria Math</vt:lpstr>
      <vt:lpstr>Courier New</vt:lpstr>
      <vt:lpstr>Stafford</vt:lpstr>
      <vt:lpstr>Symbol</vt:lpstr>
      <vt:lpstr>Tahoma</vt:lpstr>
      <vt:lpstr>Times New Roman</vt:lpstr>
      <vt:lpstr>Wingdings</vt:lpstr>
      <vt:lpstr>Arial</vt:lpstr>
      <vt:lpstr>ESLayout</vt:lpstr>
      <vt:lpstr>Crash Test Dummies</vt:lpstr>
      <vt:lpstr>Inhaltsverzeichnis</vt:lpstr>
      <vt:lpstr>PID-Regelungsansatz  Overview</vt:lpstr>
      <vt:lpstr>PID-Regelungsansatz     Bildverarbeitungspipeline</vt:lpstr>
      <vt:lpstr>PID-Regelungsansatz   Regeldifferenz</vt:lpstr>
      <vt:lpstr>MPC-Regelungsansatz  (Lineare) Modellprädiktive Regelung (MPC)</vt:lpstr>
      <vt:lpstr>MPC-Regelungsansatz   Wegpunktberechnung</vt:lpstr>
      <vt:lpstr>MPC-Regelungsansatz  Wegpunkte  Solltrajektorie</vt:lpstr>
      <vt:lpstr>MPC-Regelungsansatz  Features und Probleme</vt:lpstr>
      <vt:lpstr>PowerPoint-Präsentation</vt:lpstr>
      <vt:lpstr>Schilderkennung-Pipeline 1</vt:lpstr>
      <vt:lpstr>Schilderkennung-Pipeline 2</vt:lpstr>
      <vt:lpstr>Distanz zum Schild berechnen</vt:lpstr>
      <vt:lpstr>Erkannte Schilder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Ein Microsoft Office-Anwender</cp:lastModifiedBy>
  <cp:revision>1313</cp:revision>
  <cp:lastPrinted>2015-06-16T08:01:12Z</cp:lastPrinted>
  <dcterms:modified xsi:type="dcterms:W3CDTF">2019-03-10T19:20:47Z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